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75" r:id="rId3"/>
    <p:sldId id="258" r:id="rId4"/>
    <p:sldId id="299" r:id="rId5"/>
    <p:sldId id="301" r:id="rId6"/>
    <p:sldId id="303" r:id="rId7"/>
    <p:sldId id="302" r:id="rId8"/>
  </p:sldIdLst>
  <p:sldSz cx="9144000" cy="5143500" type="screen16x9"/>
  <p:notesSz cx="6858000" cy="9144000"/>
  <p:embeddedFontLst>
    <p:embeddedFont>
      <p:font typeface="Anton" pitchFamily="2" charset="0"/>
      <p:regular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Staatliches" pitchFamily="2" charset="0"/>
      <p:regular r:id="rId15"/>
    </p:embeddedFont>
    <p:embeddedFont>
      <p:font typeface="Work Sans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A56DA-4E20-4B7C-8B3B-72FF503C2563}">
  <a:tblStyle styleId="{79CA56DA-4E20-4B7C-8B3B-72FF503C25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6b057bf4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6b057bf4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90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835300"/>
            <a:ext cx="4906800" cy="234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309255"/>
            <a:ext cx="7704000" cy="3442854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461655"/>
            <a:ext cx="4498582" cy="298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06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10100" y="1276925"/>
            <a:ext cx="7717800" cy="3229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50" y="540000"/>
            <a:ext cx="77178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908374" y="225113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375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3377302" y="2251142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9283" y="158231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849564" y="2251167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1552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906550" y="3736050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1718550" y="3067257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908374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3377252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849717" y="1964069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906664" y="344895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375527" y="3736098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7" hasCustomPrompt="1"/>
          </p:nvPr>
        </p:nvSpPr>
        <p:spPr>
          <a:xfrm>
            <a:off x="4187500" y="3067274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8"/>
          </p:nvPr>
        </p:nvSpPr>
        <p:spPr>
          <a:xfrm>
            <a:off x="5847789" y="373612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9775" y="306730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375477" y="344900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1"/>
          </p:nvPr>
        </p:nvSpPr>
        <p:spPr>
          <a:xfrm>
            <a:off x="5847942" y="3449026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9_1_1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/>
          <p:nvPr/>
        </p:nvSpPr>
        <p:spPr>
          <a:xfrm>
            <a:off x="4247575" y="2219475"/>
            <a:ext cx="4164300" cy="17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4337275" y="2331000"/>
            <a:ext cx="3984900" cy="1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80" r:id="rId3"/>
    <p:sldLayoutId id="2147483658" r:id="rId4"/>
    <p:sldLayoutId id="2147483659" r:id="rId5"/>
    <p:sldLayoutId id="2147483670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1218125" y="1183600"/>
            <a:ext cx="6707700" cy="1922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SAVE THE EARTH FROM </a:t>
            </a:r>
            <a:r>
              <a:rPr lang="en" sz="4700" dirty="0">
                <a:solidFill>
                  <a:schemeClr val="accent6"/>
                </a:solidFill>
              </a:rPr>
              <a:t>ANOTHER</a:t>
            </a:r>
            <a:r>
              <a:rPr lang="en" sz="4700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CARRINGTON EVENT</a:t>
            </a:r>
            <a:endParaRPr sz="6300" dirty="0">
              <a:solidFill>
                <a:schemeClr val="lt1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Team </a:t>
            </a:r>
            <a:r>
              <a:rPr lang="en-US" b="1" dirty="0" err="1"/>
              <a:t>RoboTO</a:t>
            </a:r>
            <a:r>
              <a:rPr lang="en-US" dirty="0"/>
              <a:t> – NASA International Space Apps Challenge</a:t>
            </a:r>
            <a:endParaRPr dirty="0"/>
          </a:p>
        </p:txBody>
      </p:sp>
      <p:grpSp>
        <p:nvGrpSpPr>
          <p:cNvPr id="221" name="Google Shape;221;p36"/>
          <p:cNvGrpSpPr/>
          <p:nvPr/>
        </p:nvGrpSpPr>
        <p:grpSpPr>
          <a:xfrm>
            <a:off x="1218125" y="3287188"/>
            <a:ext cx="6707700" cy="114300"/>
            <a:chOff x="1218125" y="3106700"/>
            <a:chExt cx="6707700" cy="114300"/>
          </a:xfrm>
        </p:grpSpPr>
        <p:sp>
          <p:nvSpPr>
            <p:cNvPr id="222" name="Google Shape;222;p36"/>
            <p:cNvSpPr/>
            <p:nvPr/>
          </p:nvSpPr>
          <p:spPr>
            <a:xfrm>
              <a:off x="1218125" y="3106700"/>
              <a:ext cx="65334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BE1BD08-F9F8-7FEB-F2B9-5A451D3C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" y="-50064"/>
            <a:ext cx="1122556" cy="1122556"/>
          </a:xfrm>
          <a:prstGeom prst="rect">
            <a:avLst/>
          </a:prstGeom>
        </p:spPr>
      </p:pic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8D15F923-5CFC-0C30-7AC5-4F396DFAA598}"/>
              </a:ext>
            </a:extLst>
          </p:cNvPr>
          <p:cNvSpPr txBox="1"/>
          <p:nvPr/>
        </p:nvSpPr>
        <p:spPr>
          <a:xfrm>
            <a:off x="2198825" y="4252331"/>
            <a:ext cx="4572000" cy="80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Matteo Abbamonte, Alkis Koudounas, Vittorio Mayellaro, Francesco Paoli Leonardi</a:t>
            </a:r>
            <a:endParaRPr sz="155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>
            <a:spLocks noGrp="1"/>
          </p:cNvSpPr>
          <p:nvPr>
            <p:ph type="subTitle" idx="1"/>
          </p:nvPr>
        </p:nvSpPr>
        <p:spPr>
          <a:xfrm>
            <a:off x="4337275" y="2330999"/>
            <a:ext cx="3984900" cy="1490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the night of the 28th of August 1859, skies around the world lit up.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Carrington Event was the most intense geomagnetic storm in recorded history. It was caused by a series of two solar flares.</a:t>
            </a:r>
            <a:endParaRPr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1"/>
                </a:solidFill>
              </a:rPr>
              <a:t>Carrington event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51" name="Google Shape;451;p55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452" name="Google Shape;452;p55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4" name="Google Shape;454;p55"/>
          <p:cNvPicPr preferRelativeResize="0"/>
          <p:nvPr/>
        </p:nvPicPr>
        <p:blipFill>
          <a:blip r:embed="rId3">
            <a:alphaModFix amt="90000"/>
          </a:blip>
          <a:srcRect/>
          <a:stretch/>
        </p:blipFill>
        <p:spPr>
          <a:xfrm>
            <a:off x="732123" y="2139615"/>
            <a:ext cx="3330701" cy="187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713150" y="540000"/>
            <a:ext cx="7717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if a </a:t>
            </a:r>
            <a:r>
              <a:rPr lang="en-US" sz="2800" dirty="0">
                <a:solidFill>
                  <a:schemeClr val="lt1"/>
                </a:solidFill>
              </a:rPr>
              <a:t>Carrington-level event</a:t>
            </a:r>
            <a:r>
              <a:rPr lang="en-US" sz="2800" dirty="0"/>
              <a:t> were to happen today</a:t>
            </a:r>
            <a:r>
              <a:rPr lang="it-IT" sz="2800" dirty="0"/>
              <a:t>?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5"/>
          </p:nvPr>
        </p:nvSpPr>
        <p:spPr>
          <a:xfrm>
            <a:off x="5597913" y="1518649"/>
            <a:ext cx="2722037" cy="271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ork Sans" pitchFamily="2" charset="0"/>
              <a:buChar char="⚫"/>
            </a:pPr>
            <a:r>
              <a:rPr lang="en-US" dirty="0"/>
              <a:t>Most </a:t>
            </a:r>
            <a:r>
              <a:rPr lang="en-US" dirty="0">
                <a:solidFill>
                  <a:schemeClr val="bg1"/>
                </a:solidFill>
              </a:rPr>
              <a:t>extensive blackout </a:t>
            </a:r>
            <a:r>
              <a:rPr lang="en-US" dirty="0"/>
              <a:t>ever seen: loss of power, communications, and the failure of most modern technology.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ork Sans" pitchFamily="2" charset="0"/>
              <a:buChar char="⚫"/>
            </a:pPr>
            <a:endParaRPr lang="en-US" dirty="0"/>
          </a:p>
          <a:p>
            <a:pPr marL="285750" indent="-285750" algn="just">
              <a:buClr>
                <a:schemeClr val="bg1"/>
              </a:buClr>
              <a:buSzPct val="100000"/>
              <a:buFont typeface="Work Sans" pitchFamily="2" charset="0"/>
              <a:buChar char="⚫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biggest geomagnetic storm</a:t>
            </a:r>
            <a:r>
              <a:rPr lang="en-US" dirty="0"/>
              <a:t> in recorded history happened more than 160 years ago. Now, we’re entering another period of solar maximum.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ork Sans" pitchFamily="2" charset="0"/>
              <a:buChar char="⚫"/>
            </a:pPr>
            <a:endParaRPr lang="en-US"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690964" y="3736050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Card-based transactions would be impossible</a:t>
            </a:r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3"/>
          </p:nvPr>
        </p:nvSpPr>
        <p:spPr>
          <a:xfrm>
            <a:off x="2731886" y="2251133"/>
            <a:ext cx="2851835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Power plant transformers would be irreparably damaged</a:t>
            </a:r>
            <a:endParaRPr dirty="0"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692788" y="225113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Planes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grounded</a:t>
            </a:r>
            <a:endParaRPr dirty="0"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6"/>
          </p:nvPr>
        </p:nvSpPr>
        <p:spPr>
          <a:xfrm>
            <a:off x="3048431" y="3736098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Hospitals would be left in the dark</a:t>
            </a:r>
          </a:p>
        </p:txBody>
      </p:sp>
      <p:grpSp>
        <p:nvGrpSpPr>
          <p:cNvPr id="259" name="Google Shape;259;p38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60" name="Google Shape;260;p38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magine 14" descr="Immagine che contiene cielo, aeroplano, esterni, volando">
            <a:extLst>
              <a:ext uri="{FF2B5EF4-FFF2-40B4-BE49-F238E27FC236}">
                <a16:creationId xmlns:a16="http://schemas.microsoft.com/office/drawing/2014/main" id="{AAA51D04-E559-69BD-6C99-0F5DD5BE5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b="8886"/>
          <a:stretch/>
        </p:blipFill>
        <p:spPr>
          <a:xfrm>
            <a:off x="1317051" y="1518649"/>
            <a:ext cx="1130126" cy="764763"/>
          </a:xfrm>
          <a:prstGeom prst="rect">
            <a:avLst/>
          </a:prstGeom>
        </p:spPr>
      </p:pic>
      <p:pic>
        <p:nvPicPr>
          <p:cNvPr id="21" name="Immagine 20" descr="Immagine che contiene persona, elettronico, mano, cellulare&#10;&#10;Descrizione generata automaticamente">
            <a:extLst>
              <a:ext uri="{FF2B5EF4-FFF2-40B4-BE49-F238E27FC236}">
                <a16:creationId xmlns:a16="http://schemas.microsoft.com/office/drawing/2014/main" id="{9AE020F8-3C0B-6242-9574-D0BB3F4343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317051" y="2985693"/>
            <a:ext cx="1130126" cy="75341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A6662F7-47F7-9CCF-0597-1FD8D8EB42B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3593966" y="1518649"/>
            <a:ext cx="1127674" cy="764763"/>
          </a:xfrm>
          <a:prstGeom prst="rect">
            <a:avLst/>
          </a:prstGeom>
        </p:spPr>
      </p:pic>
      <p:pic>
        <p:nvPicPr>
          <p:cNvPr id="35" name="Immagine 34" descr="Immagine che contiene persona, uomo, scuro">
            <a:extLst>
              <a:ext uri="{FF2B5EF4-FFF2-40B4-BE49-F238E27FC236}">
                <a16:creationId xmlns:a16="http://schemas.microsoft.com/office/drawing/2014/main" id="{24E2CC9A-879C-FA42-235D-3258418DCC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9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1801"/>
          <a:stretch/>
        </p:blipFill>
        <p:spPr>
          <a:xfrm>
            <a:off x="3587841" y="2980019"/>
            <a:ext cx="1127674" cy="7647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72C6E9C-3925-C77C-F12C-65F6D48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10" y="1365304"/>
            <a:ext cx="5078624" cy="3248721"/>
          </a:xfrm>
        </p:spPr>
        <p:txBody>
          <a:bodyPr/>
          <a:lstStyle/>
          <a:p>
            <a:r>
              <a:rPr lang="it-IT" dirty="0"/>
              <a:t>In 2015 NASA </a:t>
            </a:r>
            <a:r>
              <a:rPr lang="it-IT" dirty="0" err="1"/>
              <a:t>launched</a:t>
            </a:r>
            <a:r>
              <a:rPr lang="it-IT" dirty="0"/>
              <a:t> the DSCOVR </a:t>
            </a:r>
            <a:r>
              <a:rPr lang="it-IT" dirty="0" err="1"/>
              <a:t>spacecraft</a:t>
            </a:r>
            <a:r>
              <a:rPr lang="it-IT" dirty="0"/>
              <a:t> to monitor solar </a:t>
            </a:r>
            <a:r>
              <a:rPr lang="it-IT" dirty="0" err="1"/>
              <a:t>winds</a:t>
            </a:r>
            <a:r>
              <a:rPr lang="it-IT" dirty="0"/>
              <a:t>. The </a:t>
            </a:r>
            <a:r>
              <a:rPr lang="it-IT" dirty="0" err="1"/>
              <a:t>Faraday’s</a:t>
            </a:r>
            <a:r>
              <a:rPr lang="it-IT" dirty="0"/>
              <a:t> Cup on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quirky</a:t>
            </a:r>
            <a:r>
              <a:rPr lang="it-IT" dirty="0"/>
              <a:t>: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measuring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shouldn’t</a:t>
            </a:r>
            <a:r>
              <a:rPr lang="it-IT" dirty="0"/>
              <a:t> be.</a:t>
            </a:r>
          </a:p>
          <a:p>
            <a:endParaRPr lang="it-IT" sz="800" dirty="0"/>
          </a:p>
          <a:p>
            <a:r>
              <a:rPr lang="it-IT" dirty="0"/>
              <a:t>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 NASA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lots</a:t>
            </a:r>
            <a:r>
              <a:rPr lang="it-IT" dirty="0"/>
              <a:t> of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to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success.</a:t>
            </a:r>
          </a:p>
          <a:p>
            <a:endParaRPr lang="it-IT" sz="800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a deep learning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leverage the ground truth from </a:t>
            </a:r>
            <a:r>
              <a:rPr lang="en-US" dirty="0"/>
              <a:t>the best-calibrated Faraday Cup, getting the same quirky inputs and returning the correct outputs that enables DSCOVR to provide early warnings of the next potential Carrington-like event.</a:t>
            </a:r>
            <a:endParaRPr lang="it-IT" dirty="0"/>
          </a:p>
          <a:p>
            <a:endParaRPr lang="it-IT" dirty="0"/>
          </a:p>
        </p:txBody>
      </p:sp>
      <p:sp>
        <p:nvSpPr>
          <p:cNvPr id="8" name="Google Shape;318;p44">
            <a:extLst>
              <a:ext uri="{FF2B5EF4-FFF2-40B4-BE49-F238E27FC236}">
                <a16:creationId xmlns:a16="http://schemas.microsoft.com/office/drawing/2014/main" id="{50384BC5-D8E8-5CCD-FCCA-A1FD32D1D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>
                <a:solidFill>
                  <a:schemeClr val="lt1"/>
                </a:solidFill>
              </a:rPr>
              <a:t>proposal</a:t>
            </a:r>
            <a:r>
              <a:rPr lang="it-IT" dirty="0">
                <a:solidFill>
                  <a:schemeClr val="lt1"/>
                </a:solidFill>
              </a:rPr>
              <a:t> </a:t>
            </a:r>
            <a:r>
              <a:rPr lang="it-IT" dirty="0" err="1"/>
              <a:t>is</a:t>
            </a:r>
            <a:endParaRPr dirty="0"/>
          </a:p>
        </p:txBody>
      </p:sp>
      <p:grpSp>
        <p:nvGrpSpPr>
          <p:cNvPr id="9" name="Google Shape;320;p44">
            <a:extLst>
              <a:ext uri="{FF2B5EF4-FFF2-40B4-BE49-F238E27FC236}">
                <a16:creationId xmlns:a16="http://schemas.microsoft.com/office/drawing/2014/main" id="{6E86B1C5-4FE7-D21F-F08A-726DE83692F7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0" name="Google Shape;321;p44">
              <a:extLst>
                <a:ext uri="{FF2B5EF4-FFF2-40B4-BE49-F238E27FC236}">
                  <a16:creationId xmlns:a16="http://schemas.microsoft.com/office/drawing/2014/main" id="{B80E2938-1D9F-2211-673F-BF9138826F09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44">
              <a:extLst>
                <a:ext uri="{FF2B5EF4-FFF2-40B4-BE49-F238E27FC236}">
                  <a16:creationId xmlns:a16="http://schemas.microsoft.com/office/drawing/2014/main" id="{A5D2BE29-75D7-CD71-B735-5D6BEF9C10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13D2CF47-09FC-5659-1105-411BBD6A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5642517" y="2288763"/>
            <a:ext cx="2483005" cy="13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72C6E9C-3925-C77C-F12C-65F6D48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932" y="1365304"/>
            <a:ext cx="4610273" cy="3248721"/>
          </a:xfrm>
        </p:spPr>
        <p:txBody>
          <a:bodyPr/>
          <a:lstStyle/>
          <a:p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operative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, </a:t>
            </a:r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quantities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.</a:t>
            </a:r>
          </a:p>
          <a:p>
            <a:endParaRPr lang="de-DE" sz="800" dirty="0"/>
          </a:p>
          <a:p>
            <a:r>
              <a:rPr lang="de-DE" dirty="0" err="1"/>
              <a:t>Collect</a:t>
            </a:r>
            <a:r>
              <a:rPr lang="de-DE" dirty="0"/>
              <a:t> Wind and DSCOVR </a:t>
            </a:r>
            <a:r>
              <a:rPr lang="de-DE" dirty="0" err="1"/>
              <a:t>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density</a:t>
            </a:r>
            <a:r>
              <a:rPr lang="de-DE" dirty="0"/>
              <a:t>, </a:t>
            </a:r>
            <a:r>
              <a:rPr lang="de-DE" dirty="0" err="1"/>
              <a:t>temperature</a:t>
            </a:r>
            <a:r>
              <a:rPr lang="de-DE" dirty="0"/>
              <a:t>, </a:t>
            </a:r>
            <a:r>
              <a:rPr lang="de-DE" dirty="0" err="1"/>
              <a:t>velocity</a:t>
            </a:r>
            <a:r>
              <a:rPr lang="de-DE" dirty="0"/>
              <a:t>) </a:t>
            </a:r>
            <a:r>
              <a:rPr lang="de-DE" dirty="0" err="1"/>
              <a:t>available</a:t>
            </a:r>
            <a:r>
              <a:rPr lang="de-DE" dirty="0"/>
              <a:t> on NASA </a:t>
            </a:r>
            <a:r>
              <a:rPr lang="de-DE" dirty="0" err="1"/>
              <a:t>archives</a:t>
            </a:r>
            <a:r>
              <a:rPr lang="de-DE" dirty="0"/>
              <a:t>, </a:t>
            </a:r>
            <a:r>
              <a:rPr lang="de-DE" dirty="0" err="1"/>
              <a:t>from</a:t>
            </a:r>
            <a:r>
              <a:rPr lang="de-DE" dirty="0"/>
              <a:t> June 2016 </a:t>
            </a:r>
            <a:r>
              <a:rPr lang="de-DE" dirty="0" err="1"/>
              <a:t>to</a:t>
            </a:r>
            <a:r>
              <a:rPr lang="de-DE" dirty="0"/>
              <a:t> June 2019.</a:t>
            </a:r>
          </a:p>
          <a:p>
            <a:endParaRPr lang="de-DE" sz="800" dirty="0"/>
          </a:p>
          <a:p>
            <a:r>
              <a:rPr lang="de-DE" dirty="0"/>
              <a:t>Clear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.</a:t>
            </a:r>
          </a:p>
          <a:p>
            <a:endParaRPr lang="de-DE" sz="800" dirty="0"/>
          </a:p>
          <a:p>
            <a:r>
              <a:rPr lang="de-DE" dirty="0"/>
              <a:t>Re-</a:t>
            </a:r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originally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 at different, non </a:t>
            </a:r>
            <a:r>
              <a:rPr lang="de-DE" dirty="0" err="1"/>
              <a:t>constant</a:t>
            </a:r>
            <a:r>
              <a:rPr lang="de-DE" dirty="0"/>
              <a:t>,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, in different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it-IT" sz="800" dirty="0"/>
          </a:p>
          <a:p>
            <a:endParaRPr lang="it-IT" dirty="0"/>
          </a:p>
        </p:txBody>
      </p:sp>
      <p:sp>
        <p:nvSpPr>
          <p:cNvPr id="8" name="Google Shape;318;p44">
            <a:extLst>
              <a:ext uri="{FF2B5EF4-FFF2-40B4-BE49-F238E27FC236}">
                <a16:creationId xmlns:a16="http://schemas.microsoft.com/office/drawing/2014/main" id="{50384BC5-D8E8-5CCD-FCCA-A1FD32D1D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FIRST STEP: </a:t>
            </a:r>
            <a:r>
              <a:rPr lang="it-IT" dirty="0">
                <a:solidFill>
                  <a:schemeClr val="lt1"/>
                </a:solidFill>
              </a:rPr>
              <a:t>DATA </a:t>
            </a:r>
            <a:r>
              <a:rPr lang="it-IT" dirty="0" err="1">
                <a:solidFill>
                  <a:schemeClr val="lt1"/>
                </a:solidFill>
              </a:rPr>
              <a:t>interpretation</a:t>
            </a:r>
            <a:r>
              <a:rPr lang="it-IT" dirty="0">
                <a:solidFill>
                  <a:schemeClr val="lt1"/>
                </a:solidFill>
              </a:rPr>
              <a:t> </a:t>
            </a:r>
            <a:r>
              <a:rPr lang="it-IT" dirty="0"/>
              <a:t>and</a:t>
            </a:r>
            <a:r>
              <a:rPr lang="it-IT" dirty="0">
                <a:solidFill>
                  <a:schemeClr val="lt1"/>
                </a:solidFill>
              </a:rPr>
              <a:t> </a:t>
            </a:r>
            <a:r>
              <a:rPr lang="it-IT" dirty="0" err="1">
                <a:solidFill>
                  <a:schemeClr val="lt1"/>
                </a:solidFill>
              </a:rPr>
              <a:t>PRocessing</a:t>
            </a:r>
            <a:endParaRPr dirty="0"/>
          </a:p>
        </p:txBody>
      </p:sp>
      <p:grpSp>
        <p:nvGrpSpPr>
          <p:cNvPr id="9" name="Google Shape;320;p44">
            <a:extLst>
              <a:ext uri="{FF2B5EF4-FFF2-40B4-BE49-F238E27FC236}">
                <a16:creationId xmlns:a16="http://schemas.microsoft.com/office/drawing/2014/main" id="{6E86B1C5-4FE7-D21F-F08A-726DE83692F7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0" name="Google Shape;321;p44">
              <a:extLst>
                <a:ext uri="{FF2B5EF4-FFF2-40B4-BE49-F238E27FC236}">
                  <a16:creationId xmlns:a16="http://schemas.microsoft.com/office/drawing/2014/main" id="{B80E2938-1D9F-2211-673F-BF9138826F09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44">
              <a:extLst>
                <a:ext uri="{FF2B5EF4-FFF2-40B4-BE49-F238E27FC236}">
                  <a16:creationId xmlns:a16="http://schemas.microsoft.com/office/drawing/2014/main" id="{A5D2BE29-75D7-CD71-B735-5D6BEF9C10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637EC269-86A0-295D-95C0-8CEC1E90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89" y="1863394"/>
            <a:ext cx="1613835" cy="10758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D0B70DE-088A-C21F-B2A7-1F2895B9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15" y="1863394"/>
            <a:ext cx="1613835" cy="10758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949767F-CE57-D6B2-F009-953D6E95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97" y="3100163"/>
            <a:ext cx="1613835" cy="1075890"/>
          </a:xfrm>
          <a:prstGeom prst="rect">
            <a:avLst/>
          </a:prstGeom>
        </p:spPr>
      </p:pic>
      <p:sp>
        <p:nvSpPr>
          <p:cNvPr id="4" name="Google Shape;449;p55">
            <a:extLst>
              <a:ext uri="{FF2B5EF4-FFF2-40B4-BE49-F238E27FC236}">
                <a16:creationId xmlns:a16="http://schemas.microsoft.com/office/drawing/2014/main" id="{7B9F9FDC-CE01-E7DA-D16E-8DF6E347FE49}"/>
              </a:ext>
            </a:extLst>
          </p:cNvPr>
          <p:cNvSpPr txBox="1">
            <a:spLocks/>
          </p:cNvSpPr>
          <p:nvPr/>
        </p:nvSpPr>
        <p:spPr>
          <a:xfrm>
            <a:off x="5430499" y="1552280"/>
            <a:ext cx="1126822" cy="31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>
              <a:buFont typeface="Work Sans"/>
              <a:buNone/>
            </a:pPr>
            <a:r>
              <a:rPr lang="en-US" sz="1200" dirty="0"/>
              <a:t>Velocity</a:t>
            </a:r>
          </a:p>
        </p:txBody>
      </p:sp>
      <p:sp>
        <p:nvSpPr>
          <p:cNvPr id="5" name="Google Shape;449;p55">
            <a:extLst>
              <a:ext uri="{FF2B5EF4-FFF2-40B4-BE49-F238E27FC236}">
                <a16:creationId xmlns:a16="http://schemas.microsoft.com/office/drawing/2014/main" id="{57841138-E01A-B7DB-3EAA-3B558A2E1BFC}"/>
              </a:ext>
            </a:extLst>
          </p:cNvPr>
          <p:cNvSpPr txBox="1">
            <a:spLocks/>
          </p:cNvSpPr>
          <p:nvPr/>
        </p:nvSpPr>
        <p:spPr>
          <a:xfrm>
            <a:off x="6914233" y="1543159"/>
            <a:ext cx="1613835" cy="31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>
              <a:buFont typeface="Work Sans"/>
              <a:buNone/>
            </a:pPr>
            <a:r>
              <a:rPr lang="en-US" sz="1200" dirty="0"/>
              <a:t>Thermal speed</a:t>
            </a:r>
          </a:p>
        </p:txBody>
      </p:sp>
      <p:sp>
        <p:nvSpPr>
          <p:cNvPr id="6" name="Google Shape;449;p55">
            <a:extLst>
              <a:ext uri="{FF2B5EF4-FFF2-40B4-BE49-F238E27FC236}">
                <a16:creationId xmlns:a16="http://schemas.microsoft.com/office/drawing/2014/main" id="{2F5C70E9-DFD2-91BB-383B-6F81C3FE3063}"/>
              </a:ext>
            </a:extLst>
          </p:cNvPr>
          <p:cNvSpPr txBox="1">
            <a:spLocks/>
          </p:cNvSpPr>
          <p:nvPr/>
        </p:nvSpPr>
        <p:spPr>
          <a:xfrm>
            <a:off x="6321086" y="4113343"/>
            <a:ext cx="1126822" cy="31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>
              <a:buFont typeface="Work Sans"/>
              <a:buNone/>
            </a:pPr>
            <a:r>
              <a:rPr lang="en-US" sz="12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98434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72C6E9C-3925-C77C-F12C-65F6D48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932" y="1561171"/>
            <a:ext cx="4610273" cy="3052854"/>
          </a:xfrm>
        </p:spPr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BERT, a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.</a:t>
            </a:r>
          </a:p>
          <a:p>
            <a:endParaRPr lang="de-DE" sz="800" dirty="0"/>
          </a:p>
          <a:p>
            <a:r>
              <a:rPr lang="de-DE" dirty="0" err="1"/>
              <a:t>Define</a:t>
            </a:r>
            <a:r>
              <a:rPr lang="de-DE" dirty="0"/>
              <a:t> an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addresses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(1) </a:t>
            </a:r>
            <a:r>
              <a:rPr lang="de-DE" dirty="0" err="1"/>
              <a:t>Aligns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DSCOVR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WIND‘s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allowing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in solar </a:t>
            </a:r>
            <a:r>
              <a:rPr lang="de-DE" dirty="0" err="1"/>
              <a:t>data</a:t>
            </a:r>
            <a:r>
              <a:rPr lang="de-DE" dirty="0"/>
              <a:t> modelling.</a:t>
            </a:r>
            <a:br>
              <a:rPr lang="de-DE" dirty="0"/>
            </a:br>
            <a:r>
              <a:rPr lang="de-DE" dirty="0"/>
              <a:t>(2) Next-Event-</a:t>
            </a:r>
            <a:r>
              <a:rPr lang="de-DE" dirty="0" err="1"/>
              <a:t>Prediction</a:t>
            </a:r>
            <a:r>
              <a:rPr lang="de-DE" dirty="0"/>
              <a:t>: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solar wind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warning</a:t>
            </a:r>
            <a:r>
              <a:rPr lang="de-DE" dirty="0"/>
              <a:t>.</a:t>
            </a:r>
          </a:p>
          <a:p>
            <a:pPr marL="139700" indent="0">
              <a:buNone/>
            </a:pPr>
            <a:endParaRPr lang="de-DE" sz="800" dirty="0"/>
          </a:p>
          <a:p>
            <a:endParaRPr lang="de-DE" dirty="0"/>
          </a:p>
          <a:p>
            <a:endParaRPr lang="de-DE" dirty="0"/>
          </a:p>
          <a:p>
            <a:endParaRPr lang="it-IT" sz="800" dirty="0"/>
          </a:p>
          <a:p>
            <a:endParaRPr lang="it-IT" dirty="0"/>
          </a:p>
        </p:txBody>
      </p:sp>
      <p:sp>
        <p:nvSpPr>
          <p:cNvPr id="8" name="Google Shape;318;p44">
            <a:extLst>
              <a:ext uri="{FF2B5EF4-FFF2-40B4-BE49-F238E27FC236}">
                <a16:creationId xmlns:a16="http://schemas.microsoft.com/office/drawing/2014/main" id="{50384BC5-D8E8-5CCD-FCCA-A1FD32D1D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second STEP: </a:t>
            </a:r>
            <a:r>
              <a:rPr lang="it-IT" dirty="0">
                <a:solidFill>
                  <a:schemeClr val="lt1"/>
                </a:solidFill>
              </a:rPr>
              <a:t>MODEL TRAINING </a:t>
            </a:r>
            <a:r>
              <a:rPr lang="it-IT" dirty="0"/>
              <a:t>and</a:t>
            </a:r>
            <a:r>
              <a:rPr lang="it-IT" dirty="0">
                <a:solidFill>
                  <a:schemeClr val="lt1"/>
                </a:solidFill>
              </a:rPr>
              <a:t> TESTING</a:t>
            </a:r>
            <a:endParaRPr dirty="0"/>
          </a:p>
        </p:txBody>
      </p:sp>
      <p:grpSp>
        <p:nvGrpSpPr>
          <p:cNvPr id="9" name="Google Shape;320;p44">
            <a:extLst>
              <a:ext uri="{FF2B5EF4-FFF2-40B4-BE49-F238E27FC236}">
                <a16:creationId xmlns:a16="http://schemas.microsoft.com/office/drawing/2014/main" id="{6E86B1C5-4FE7-D21F-F08A-726DE83692F7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0" name="Google Shape;321;p44">
              <a:extLst>
                <a:ext uri="{FF2B5EF4-FFF2-40B4-BE49-F238E27FC236}">
                  <a16:creationId xmlns:a16="http://schemas.microsoft.com/office/drawing/2014/main" id="{B80E2938-1D9F-2211-673F-BF9138826F09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44">
              <a:extLst>
                <a:ext uri="{FF2B5EF4-FFF2-40B4-BE49-F238E27FC236}">
                  <a16:creationId xmlns:a16="http://schemas.microsoft.com/office/drawing/2014/main" id="{A5D2BE29-75D7-CD71-B735-5D6BEF9C10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BC4652-3601-7D7E-4B72-023A1BB3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83" y="1891955"/>
            <a:ext cx="2936962" cy="21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conclusions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end users for whom this solution was developed are Space Agencies and Space companies in general.</a:t>
            </a:r>
          </a:p>
          <a:p>
            <a:pPr marL="457200" lvl="0" indent="-317500" algn="l" rtl="0">
              <a:spcAft>
                <a:spcPts val="0"/>
              </a:spcAft>
              <a:buSzPts val="1400"/>
              <a:buChar char="●"/>
            </a:pP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focus, </a:t>
            </a:r>
            <a:r>
              <a:rPr lang="it-IT" dirty="0" err="1"/>
              <a:t>during</a:t>
            </a:r>
            <a:r>
              <a:rPr lang="it-IT" dirty="0"/>
              <a:t> the 24 hours challenge,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an innovative </a:t>
            </a:r>
            <a:r>
              <a:rPr lang="it-IT" dirty="0" err="1"/>
              <a:t>solution</a:t>
            </a:r>
            <a:r>
              <a:rPr lang="it-IT" dirty="0"/>
              <a:t> to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.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Further optimizations and training of the model will for sure provide a tool useful to preserve human kind.</a:t>
            </a: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DBD6B6DC-E9D4-6E82-055D-05062E8D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34" y="1059750"/>
            <a:ext cx="3891573" cy="3891573"/>
          </a:xfrm>
          <a:prstGeom prst="rect">
            <a:avLst/>
          </a:prstGeom>
        </p:spPr>
      </p:pic>
      <p:sp>
        <p:nvSpPr>
          <p:cNvPr id="3" name="Google Shape;206;p31">
            <a:extLst>
              <a:ext uri="{FF2B5EF4-FFF2-40B4-BE49-F238E27FC236}">
                <a16:creationId xmlns:a16="http://schemas.microsoft.com/office/drawing/2014/main" id="{CA57B204-20B8-1D4B-88AD-799D7323DCFC}"/>
              </a:ext>
            </a:extLst>
          </p:cNvPr>
          <p:cNvSpPr txBox="1"/>
          <p:nvPr/>
        </p:nvSpPr>
        <p:spPr>
          <a:xfrm>
            <a:off x="-59474" y="4606862"/>
            <a:ext cx="2304585" cy="53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7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" sz="7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includes icons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7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700" b="1" dirty="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7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7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89767408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496</Words>
  <Application>Microsoft Office PowerPoint</Application>
  <PresentationFormat>Presentazione su schermo (16:9)</PresentationFormat>
  <Paragraphs>45</Paragraphs>
  <Slides>7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Staatliches</vt:lpstr>
      <vt:lpstr>Work Sans</vt:lpstr>
      <vt:lpstr>Anton</vt:lpstr>
      <vt:lpstr>Roboto</vt:lpstr>
      <vt:lpstr>Arial</vt:lpstr>
      <vt:lpstr>Hackathon Project Proposal by Slidesgo</vt:lpstr>
      <vt:lpstr>SAVE THE EARTH FROM ANOTHER CARRINGTON EVENT</vt:lpstr>
      <vt:lpstr>The Carrington event</vt:lpstr>
      <vt:lpstr>what if a Carrington-level event were to happen today?</vt:lpstr>
      <vt:lpstr>what our proposal is</vt:lpstr>
      <vt:lpstr>FIRST STEP: DATA interpretation and PRocessing</vt:lpstr>
      <vt:lpstr>second STEP: MODEL TRAINING and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ROBOtO OPENING PRESENTATION</dc:title>
  <cp:lastModifiedBy>Vittorio Mayellaro</cp:lastModifiedBy>
  <cp:revision>24</cp:revision>
  <dcterms:modified xsi:type="dcterms:W3CDTF">2022-10-02T13:45:36Z</dcterms:modified>
</cp:coreProperties>
</file>